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74" r:id="rId4"/>
    <p:sldId id="312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2" r:id="rId25"/>
    <p:sldId id="323" r:id="rId26"/>
    <p:sldId id="324" r:id="rId27"/>
    <p:sldId id="325" r:id="rId28"/>
    <p:sldId id="326" r:id="rId29"/>
    <p:sldId id="327" r:id="rId30"/>
    <p:sldId id="328" r:id="rId31"/>
    <p:sldId id="363" r:id="rId32"/>
    <p:sldId id="329" r:id="rId33"/>
    <p:sldId id="330" r:id="rId34"/>
    <p:sldId id="364" r:id="rId35"/>
    <p:sldId id="331" r:id="rId36"/>
    <p:sldId id="332" r:id="rId37"/>
    <p:sldId id="333" r:id="rId38"/>
    <p:sldId id="334" r:id="rId39"/>
    <p:sldId id="335" r:id="rId40"/>
    <p:sldId id="336" r:id="rId41"/>
    <p:sldId id="337" r:id="rId42"/>
    <p:sldId id="338" r:id="rId43"/>
    <p:sldId id="339" r:id="rId44"/>
    <p:sldId id="340" r:id="rId45"/>
    <p:sldId id="341" r:id="rId46"/>
    <p:sldId id="365" r:id="rId47"/>
    <p:sldId id="342" r:id="rId48"/>
    <p:sldId id="343" r:id="rId49"/>
    <p:sldId id="344" r:id="rId50"/>
    <p:sldId id="345" r:id="rId51"/>
    <p:sldId id="346" r:id="rId52"/>
    <p:sldId id="347" r:id="rId53"/>
    <p:sldId id="348" r:id="rId54"/>
    <p:sldId id="349" r:id="rId55"/>
    <p:sldId id="366" r:id="rId56"/>
    <p:sldId id="350" r:id="rId57"/>
    <p:sldId id="367" r:id="rId58"/>
    <p:sldId id="368" r:id="rId59"/>
    <p:sldId id="369" r:id="rId60"/>
    <p:sldId id="370" r:id="rId61"/>
    <p:sldId id="371" r:id="rId62"/>
    <p:sldId id="372" r:id="rId63"/>
    <p:sldId id="373" r:id="rId64"/>
    <p:sldId id="374" r:id="rId65"/>
    <p:sldId id="375" r:id="rId66"/>
    <p:sldId id="376" r:id="rId67"/>
    <p:sldId id="377" r:id="rId68"/>
    <p:sldId id="378" r:id="rId69"/>
    <p:sldId id="379" r:id="rId70"/>
    <p:sldId id="380" r:id="rId71"/>
    <p:sldId id="381" r:id="rId72"/>
    <p:sldId id="382" r:id="rId73"/>
    <p:sldId id="351" r:id="rId74"/>
    <p:sldId id="352" r:id="rId75"/>
    <p:sldId id="311" r:id="rId7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ADDF3-4B4D-62F9-4C99-6F644632B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653377-F651-E4E1-B5CA-FD196B046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86D803-B405-7905-7FD8-DF2C2F8FF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9C6324-18D6-C0ED-919A-2CC3C477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63FB1C-4E50-DF71-8D84-8AF3392B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3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91B6D-D1FC-EA9E-CB0E-C2990937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2FC5EB-0012-8CC9-6F53-956DC0923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6AD138-9ADE-8E2C-CF0B-1B5A1D8C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388835-63E5-DF2D-4091-30E1DCB9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37D86-25E9-4AE9-6207-EAFF78D3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D607F3-773A-187A-C627-47F9777CE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728C04-1A93-9EC3-295C-153C17173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99E0B-6E16-958E-8258-77667354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DD1808-3FA9-1DA4-D109-0E7B8B63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474E7-AECB-34C2-0E6E-424EFD6C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1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EF0EF-4484-0A34-614D-0CDB1966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ED2853-BE13-A5CD-3A26-B521507A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ED238-8406-9856-480B-3F27C2AC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8F9128-79DE-24EF-CFBA-2B306CA9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BAFFF-6F97-1FCB-D3A6-EEE0D6AE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80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4CBE4-401C-2D88-9363-5C91716B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E27B94-CDF6-8060-C989-AA41EB5E5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C1565-3EAB-359A-85B0-375A065C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150525-49E7-021B-AEF8-9AE8C7E0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8A8419-6441-5603-BCA0-53A77FD1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17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3D036-B4A5-7B5A-02A4-CE12E4A1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084E4-826A-7DC9-910E-94763F082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83A1BB-5653-CB45-3A09-906431290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E71F1E-FB5E-EE30-4161-63F5C61A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D4195D-560C-6E34-88C2-1597F3FA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B6986C-5BBB-22F1-13F7-A2D0E9F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2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285A5-4FE2-81D3-6A84-7DBC11AD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EE179-9DFB-BD23-8321-710972DB2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05E9AA-DCC1-289E-37AC-21B4664DA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DE9D08-0BF0-9D98-59D7-295CE8EF0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FFB3FC-392A-8B74-B86C-67F823592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28FCEE-FBE3-323C-09E2-799CADF1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9A1C8D-BE78-D801-F23A-39C1E0FA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B86505-A284-D878-BF67-2AE3B643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49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DA4EF-D737-7E17-14F1-79947C49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E0F2BA-1D34-806D-DB33-F68010C4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CBF089-02AD-6AD5-1275-96840EFA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DCA96D-D6FF-33FF-BE64-3B19EE73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51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9E4C4F-4BE3-9AE6-B192-71C4D9FBA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666DA4-3A8F-CF7F-0CEC-D09C4AA8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597965-AE48-5A7E-A234-48722B1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69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B00C8-B712-0BBC-2A0D-56973BB1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8F406-62D9-1069-08D9-8CD118FA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D0FA02-2754-6284-7957-35490082C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CFC814-A4E2-99BB-49A0-C4B92096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B40293-8836-B10B-CF83-9416573D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05651C-90C0-30FD-E28C-12A8D5BD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0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42533-310F-06D0-3AE0-2E16BFB6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5C199D-ED8F-3D45-E4F5-3D24881EB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92B30F-791D-FDC2-FA8B-51ABEF8E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B190B-303E-6B0F-F2D2-8927A997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F053FB-A752-3B41-50B5-CA50AD17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376F9F-C1E1-ADEF-FDF9-C86FF4AF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69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96C441-835F-067E-B364-D6145530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D24924-61BB-9590-2A1D-399569D3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F91624-9708-321B-FFC9-A937A480C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6531B-0CB9-B64B-9D25-58A3176BC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119372-0B30-1FE0-9696-6240DD09A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12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sv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svg"/><Relationship Id="rId4" Type="http://schemas.openxmlformats.org/officeDocument/2006/relationships/image" Target="../media/image11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sv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svg"/><Relationship Id="rId4" Type="http://schemas.openxmlformats.org/officeDocument/2006/relationships/image" Target="../media/image1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sv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5.svg"/><Relationship Id="rId4" Type="http://schemas.openxmlformats.org/officeDocument/2006/relationships/image" Target="../media/image1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sv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9.svg"/><Relationship Id="rId4" Type="http://schemas.openxmlformats.org/officeDocument/2006/relationships/image" Target="../media/image12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sv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3.svg"/><Relationship Id="rId4" Type="http://schemas.openxmlformats.org/officeDocument/2006/relationships/image" Target="../media/image13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sv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svg"/><Relationship Id="rId4" Type="http://schemas.openxmlformats.org/officeDocument/2006/relationships/image" Target="../media/image13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sv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svg"/><Relationship Id="rId4" Type="http://schemas.openxmlformats.org/officeDocument/2006/relationships/image" Target="../media/image14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5.svg"/><Relationship Id="rId4" Type="http://schemas.openxmlformats.org/officeDocument/2006/relationships/image" Target="../media/image1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sv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9.svg"/><Relationship Id="rId4" Type="http://schemas.openxmlformats.org/officeDocument/2006/relationships/image" Target="../media/image14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sv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3.svg"/><Relationship Id="rId4" Type="http://schemas.openxmlformats.org/officeDocument/2006/relationships/image" Target="../media/image15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sv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svg"/><Relationship Id="rId4" Type="http://schemas.openxmlformats.org/officeDocument/2006/relationships/image" Target="../media/image15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sv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1.svg"/><Relationship Id="rId4" Type="http://schemas.openxmlformats.org/officeDocument/2006/relationships/image" Target="../media/image16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sv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5.svg"/><Relationship Id="rId4" Type="http://schemas.openxmlformats.org/officeDocument/2006/relationships/image" Target="../media/image164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sv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9.svg"/><Relationship Id="rId4" Type="http://schemas.openxmlformats.org/officeDocument/2006/relationships/image" Target="../media/image16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svg"/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3.svg"/><Relationship Id="rId4" Type="http://schemas.openxmlformats.org/officeDocument/2006/relationships/image" Target="../media/image17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sv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7.svg"/><Relationship Id="rId4" Type="http://schemas.openxmlformats.org/officeDocument/2006/relationships/image" Target="../media/image17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sv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1.svg"/><Relationship Id="rId4" Type="http://schemas.openxmlformats.org/officeDocument/2006/relationships/image" Target="../media/image18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3.svg"/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5.svg"/><Relationship Id="rId4" Type="http://schemas.openxmlformats.org/officeDocument/2006/relationships/image" Target="../media/image18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sv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9.svg"/><Relationship Id="rId4" Type="http://schemas.openxmlformats.org/officeDocument/2006/relationships/image" Target="../media/image18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1.sv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3.svg"/><Relationship Id="rId4" Type="http://schemas.openxmlformats.org/officeDocument/2006/relationships/image" Target="../media/image19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sv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7.svg"/><Relationship Id="rId4" Type="http://schemas.openxmlformats.org/officeDocument/2006/relationships/image" Target="../media/image19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svg"/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1.svg"/><Relationship Id="rId4" Type="http://schemas.openxmlformats.org/officeDocument/2006/relationships/image" Target="../media/image200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3.svg"/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5.svg"/><Relationship Id="rId4" Type="http://schemas.openxmlformats.org/officeDocument/2006/relationships/image" Target="../media/image20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7.svg"/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9.svg"/><Relationship Id="rId4" Type="http://schemas.openxmlformats.org/officeDocument/2006/relationships/image" Target="../media/image20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1.svg"/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3.svg"/><Relationship Id="rId4" Type="http://schemas.openxmlformats.org/officeDocument/2006/relationships/image" Target="../media/image2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5.svg"/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7.svg"/><Relationship Id="rId4" Type="http://schemas.openxmlformats.org/officeDocument/2006/relationships/image" Target="../media/image2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9.svg"/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1.svg"/><Relationship Id="rId4" Type="http://schemas.openxmlformats.org/officeDocument/2006/relationships/image" Target="../media/image22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3.svg"/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5.svg"/><Relationship Id="rId4" Type="http://schemas.openxmlformats.org/officeDocument/2006/relationships/image" Target="../media/image22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svg"/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9.svg"/><Relationship Id="rId4" Type="http://schemas.openxmlformats.org/officeDocument/2006/relationships/image" Target="../media/image228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1.svg"/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3.svg"/><Relationship Id="rId4" Type="http://schemas.openxmlformats.org/officeDocument/2006/relationships/image" Target="../media/image23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5.svg"/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7.svg"/><Relationship Id="rId4" Type="http://schemas.openxmlformats.org/officeDocument/2006/relationships/image" Target="../media/image236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9.svg"/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1.svg"/><Relationship Id="rId4" Type="http://schemas.openxmlformats.org/officeDocument/2006/relationships/image" Target="../media/image24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svg"/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5.svg"/><Relationship Id="rId4" Type="http://schemas.openxmlformats.org/officeDocument/2006/relationships/image" Target="../media/image244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sv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9.svg"/><Relationship Id="rId4" Type="http://schemas.openxmlformats.org/officeDocument/2006/relationships/image" Target="../media/image24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1.sv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3.svg"/><Relationship Id="rId4" Type="http://schemas.openxmlformats.org/officeDocument/2006/relationships/image" Target="../media/image2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5.svg"/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7.svg"/><Relationship Id="rId4" Type="http://schemas.openxmlformats.org/officeDocument/2006/relationships/image" Target="../media/image25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sv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1.svg"/><Relationship Id="rId4" Type="http://schemas.openxmlformats.org/officeDocument/2006/relationships/image" Target="../media/image260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svg"/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5.svg"/><Relationship Id="rId4" Type="http://schemas.openxmlformats.org/officeDocument/2006/relationships/image" Target="../media/image26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7.svg"/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9.svg"/><Relationship Id="rId4" Type="http://schemas.openxmlformats.org/officeDocument/2006/relationships/image" Target="../media/image26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sv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3.svg"/><Relationship Id="rId4" Type="http://schemas.openxmlformats.org/officeDocument/2006/relationships/image" Target="../media/image272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sv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7.svg"/><Relationship Id="rId4" Type="http://schemas.openxmlformats.org/officeDocument/2006/relationships/image" Target="../media/image27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DB68329-1513-FBD3-A8B1-B9F5C330C953}"/>
              </a:ext>
            </a:extLst>
          </p:cNvPr>
          <p:cNvSpPr txBox="1"/>
          <p:nvPr/>
        </p:nvSpPr>
        <p:spPr>
          <a:xfrm>
            <a:off x="1162492" y="673395"/>
            <a:ext cx="135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仿真场景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9AD2CC-D724-F302-BCF7-E9BA59F8E095}"/>
              </a:ext>
            </a:extLst>
          </p:cNvPr>
          <p:cNvSpPr txBox="1"/>
          <p:nvPr/>
        </p:nvSpPr>
        <p:spPr>
          <a:xfrm>
            <a:off x="6841163" y="1796762"/>
            <a:ext cx="4122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仿真场景：</a:t>
            </a:r>
            <a:endParaRPr lang="en-US" altLang="zh-CN" dirty="0"/>
          </a:p>
          <a:p>
            <a:r>
              <a:rPr lang="en-US" altLang="zh-CN" dirty="0"/>
              <a:t>19</a:t>
            </a:r>
            <a:r>
              <a:rPr lang="zh-CN" altLang="en-US" dirty="0"/>
              <a:t>站址，</a:t>
            </a:r>
            <a:r>
              <a:rPr lang="en-US" altLang="zh-CN" dirty="0"/>
              <a:t>57</a:t>
            </a:r>
            <a:r>
              <a:rPr lang="zh-CN" altLang="en-US" dirty="0"/>
              <a:t>扇区，站间距</a:t>
            </a:r>
            <a:r>
              <a:rPr lang="en-US" altLang="zh-CN" dirty="0"/>
              <a:t>1000m</a:t>
            </a:r>
            <a:r>
              <a:rPr lang="zh-CN" altLang="en-US" dirty="0"/>
              <a:t>，基站高度</a:t>
            </a:r>
            <a:r>
              <a:rPr lang="en-US" altLang="zh-CN" dirty="0"/>
              <a:t>25m</a:t>
            </a:r>
            <a:r>
              <a:rPr lang="zh-CN" altLang="en-US" dirty="0"/>
              <a:t>，</a:t>
            </a:r>
            <a:r>
              <a:rPr lang="en-US" altLang="zh-CN" dirty="0"/>
              <a:t>UAV</a:t>
            </a:r>
            <a:r>
              <a:rPr lang="zh-CN" altLang="en-US" dirty="0"/>
              <a:t>飞行高度</a:t>
            </a:r>
            <a:r>
              <a:rPr lang="en-US" altLang="zh-CN" dirty="0"/>
              <a:t>H m</a:t>
            </a:r>
            <a:r>
              <a:rPr lang="zh-CN" altLang="en-US" dirty="0"/>
              <a:t>，极径</a:t>
            </a:r>
            <a:r>
              <a:rPr lang="en-US" altLang="zh-CN" dirty="0"/>
              <a:t>R m</a:t>
            </a:r>
            <a:r>
              <a:rPr lang="zh-CN" altLang="en-US" dirty="0"/>
              <a:t>，</a:t>
            </a:r>
            <a:r>
              <a:rPr lang="en-US" altLang="zh-CN" dirty="0"/>
              <a:t>UAV</a:t>
            </a:r>
            <a:r>
              <a:rPr lang="zh-CN" altLang="en-US" dirty="0"/>
              <a:t>绕主服务小区飞行一周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B93C8C-55B8-9F1C-456F-DA9858D8EAB6}"/>
              </a:ext>
            </a:extLst>
          </p:cNvPr>
          <p:cNvSpPr txBox="1"/>
          <p:nvPr/>
        </p:nvSpPr>
        <p:spPr>
          <a:xfrm>
            <a:off x="6841163" y="4606096"/>
            <a:ext cx="459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信道采用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径传输，无阴影衰落、穿透损耗和快衰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BA6337-FE36-CEE2-315B-6198C7E398D5}"/>
              </a:ext>
            </a:extLst>
          </p:cNvPr>
          <p:cNvSpPr txBox="1"/>
          <p:nvPr/>
        </p:nvSpPr>
        <p:spPr>
          <a:xfrm>
            <a:off x="6841163" y="5328485"/>
            <a:ext cx="459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UAV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为全向天线，接收天线增益均设为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0dB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B155FA-C0AD-398B-4553-AD83625A2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462411"/>
              </p:ext>
            </p:extLst>
          </p:nvPr>
        </p:nvGraphicFramePr>
        <p:xfrm>
          <a:off x="6950589" y="3400121"/>
          <a:ext cx="4773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21">
                  <a:extLst>
                    <a:ext uri="{9D8B030D-6E8A-4147-A177-3AD203B41FA5}">
                      <a16:colId xmlns:a16="http://schemas.microsoft.com/office/drawing/2014/main" val="1981626860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1844880056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4006969825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3936588624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1439611073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3960741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R(m)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39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H(m)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33245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C39D86E-71AA-BAFC-5567-4F8B1A31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" y="1453211"/>
            <a:ext cx="570865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0D48B29-503D-1E6F-DF7A-020DED9F57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80114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FDBB3573-D0F8-2918-7865-7D5621DAE25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03808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52B2FB8-E136-0F8D-CC02-DAD36AD19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65175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FFB165ED-24C8-4C9A-E754-29CB064EE9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9349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513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FBA2988-24B1-72D4-2D67-1641AD127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738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EE125394-590D-0A7F-01AF-6FA48D54C5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63463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1342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8F7BE608-DF5C-7426-5321-98C9DF393C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8086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35ED0A6A-943D-04FC-7995-E3B8D3E1FD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5346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844EC36F-5B82-6B58-A5C2-B460E5FAD7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0998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5DCE6C24-14A9-CDE8-F5C5-45199B5BD4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9546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76008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4DC873F-ADBC-67E3-B8E6-9861781EA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6631864"/>
              </p:ext>
            </p:extLst>
          </p:nvPr>
        </p:nvGraphicFramePr>
        <p:xfrm>
          <a:off x="1825695" y="2152566"/>
          <a:ext cx="8199876" cy="3184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296">
                  <a:extLst>
                    <a:ext uri="{9D8B030D-6E8A-4147-A177-3AD203B41FA5}">
                      <a16:colId xmlns:a16="http://schemas.microsoft.com/office/drawing/2014/main" val="1981626860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1844880056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4006969825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936588624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1439611073"/>
                    </a:ext>
                  </a:extLst>
                </a:gridCol>
                <a:gridCol w="1313962">
                  <a:extLst>
                    <a:ext uri="{9D8B030D-6E8A-4147-A177-3AD203B41FA5}">
                      <a16:colId xmlns:a16="http://schemas.microsoft.com/office/drawing/2014/main" val="3960741095"/>
                    </a:ext>
                  </a:extLst>
                </a:gridCol>
              </a:tblGrid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H(m)\R(m)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800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2364539737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424933245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1758620224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442485960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28770102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06D3FC9-2FB4-C524-33B0-56DB5C8207EE}"/>
              </a:ext>
            </a:extLst>
          </p:cNvPr>
          <p:cNvSpPr txBox="1"/>
          <p:nvPr/>
        </p:nvSpPr>
        <p:spPr>
          <a:xfrm>
            <a:off x="708835" y="997239"/>
            <a:ext cx="1028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统计</a:t>
            </a:r>
            <a:r>
              <a:rPr lang="en-US" altLang="zh-CN" sz="2800" b="1" dirty="0"/>
              <a:t>19</a:t>
            </a:r>
            <a:r>
              <a:rPr lang="zh-CN" altLang="en-US" sz="2800" b="1" dirty="0"/>
              <a:t>基站中</a:t>
            </a:r>
            <a:r>
              <a:rPr lang="en-US" altLang="zh-CN" sz="2800" b="1" dirty="0"/>
              <a:t>UAV</a:t>
            </a:r>
            <a:r>
              <a:rPr lang="zh-CN" altLang="en-US" sz="2800" b="1" dirty="0"/>
              <a:t>在该飞行高度、飞行半径下是否有服务小区？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B2BC74-4B2B-A463-0BC4-A59CCBEF785B}"/>
              </a:ext>
            </a:extLst>
          </p:cNvPr>
          <p:cNvSpPr txBox="1"/>
          <p:nvPr/>
        </p:nvSpPr>
        <p:spPr>
          <a:xfrm>
            <a:off x="708836" y="474019"/>
            <a:ext cx="325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天线倾角为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4673915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EB9F5578-09FE-9F34-7145-A662347950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28758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C7142E8E-F0A7-19CD-2C66-92EC5E2B8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3242" y="1201922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2291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D4181288-13E2-2FEA-A737-1379923A0A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89613" y="1429884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4D24781D-EE2B-2A21-28FD-4F1B862920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2388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3087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CBA3A4B1-2688-88B9-A60E-3FFF554D52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63183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D8FC55A1-4FFE-9C62-40CF-07C0FB6601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1056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9730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0FE5E8B1-C26C-4C85-8497-B1A9DB3D04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BF29F0E-B8DF-CD4B-FA87-1C47DA2B97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7763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441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112388B-B84E-827E-D434-9AE8EC44B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6532007"/>
              </p:ext>
            </p:extLst>
          </p:nvPr>
        </p:nvGraphicFramePr>
        <p:xfrm>
          <a:off x="1825695" y="2152566"/>
          <a:ext cx="8199876" cy="3184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296">
                  <a:extLst>
                    <a:ext uri="{9D8B030D-6E8A-4147-A177-3AD203B41FA5}">
                      <a16:colId xmlns:a16="http://schemas.microsoft.com/office/drawing/2014/main" val="1981626860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1844880056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4006969825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936588624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1439611073"/>
                    </a:ext>
                  </a:extLst>
                </a:gridCol>
                <a:gridCol w="1313962">
                  <a:extLst>
                    <a:ext uri="{9D8B030D-6E8A-4147-A177-3AD203B41FA5}">
                      <a16:colId xmlns:a16="http://schemas.microsoft.com/office/drawing/2014/main" val="3960741095"/>
                    </a:ext>
                  </a:extLst>
                </a:gridCol>
              </a:tblGrid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H(m)\R(m)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800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2364539737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424933245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1758620224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442485960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28770102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8B36DC4-8927-1592-F329-24413F663F2C}"/>
              </a:ext>
            </a:extLst>
          </p:cNvPr>
          <p:cNvSpPr txBox="1"/>
          <p:nvPr/>
        </p:nvSpPr>
        <p:spPr>
          <a:xfrm>
            <a:off x="708835" y="997239"/>
            <a:ext cx="1028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统计</a:t>
            </a:r>
            <a:r>
              <a:rPr lang="en-US" altLang="zh-CN" sz="2800" b="1" dirty="0"/>
              <a:t>19</a:t>
            </a:r>
            <a:r>
              <a:rPr lang="zh-CN" altLang="en-US" sz="2800" b="1" dirty="0"/>
              <a:t>基站中</a:t>
            </a:r>
            <a:r>
              <a:rPr lang="en-US" altLang="zh-CN" sz="2800" b="1" dirty="0"/>
              <a:t>UAV</a:t>
            </a:r>
            <a:r>
              <a:rPr lang="zh-CN" altLang="en-US" sz="2800" b="1" dirty="0"/>
              <a:t>在该飞行高度、飞行半径下是否有服务小区？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F16356-63C1-361C-0270-03E058997B5A}"/>
              </a:ext>
            </a:extLst>
          </p:cNvPr>
          <p:cNvSpPr txBox="1"/>
          <p:nvPr/>
        </p:nvSpPr>
        <p:spPr>
          <a:xfrm>
            <a:off x="708836" y="474019"/>
            <a:ext cx="325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天线倾角为</a:t>
            </a:r>
            <a:r>
              <a:rPr lang="en-US" altLang="zh-CN" sz="2800" b="1" dirty="0"/>
              <a:t>0</a:t>
            </a:r>
            <a:r>
              <a:rPr lang="zh-CN" altLang="en-US" sz="2800" b="1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26780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372B9D7-FEED-1454-D87D-DF0146FB1A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4535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D4F65924-A835-D459-82C5-9BBE67114D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31675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997CC2B7-9343-99B3-3071-8A53678A45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57763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74DA880E-0CE9-CB28-4A78-251F165A3F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77763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772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0141302F-DD29-9642-D62F-D958911F6A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62247" y="1428750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544082BD-E81B-4AEB-5636-16160FB0FF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65605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4161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63071C4-25B6-1642-4176-9D3F411F97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8572" y="1428750"/>
            <a:ext cx="5334000" cy="40005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8382AE3-D795-A6D2-E52A-D80ABA9321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2564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225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F6229261-69AC-AAA7-AFC0-919DE57ED8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59958" y="1428750"/>
            <a:ext cx="5334000" cy="40005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695675EA-9AB3-1C4D-CA33-7AD5E8565F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86107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6114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C6C0C7E4-0AD5-9C37-5D3D-B0C04E13FB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1121" y="1428750"/>
            <a:ext cx="5334000" cy="40005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44C09DA4-ECFF-D767-21FC-75CF81493B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7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79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33248F23-A57E-EE18-914E-048AE5271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981" y="1372043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762E163D-A310-DFDF-82A6-DE1F310D419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472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159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13DF16C7-3A98-9E6D-561F-6358F4D8A0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200" y="1327150"/>
            <a:ext cx="5334000" cy="40005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068EEB04-0E59-891A-839F-C6B48B56C3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0561" y="13271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3574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8DC2BC30-FFCB-BC6C-CC0A-504B9F7995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1457" y="1428750"/>
            <a:ext cx="5334000" cy="40005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49A25168-36D0-780E-E057-D314C1CC37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16793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7EAF5DF3-408F-DFB7-21A8-CEA52A9500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9800" y="1305379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5238ACBC-0C84-6FBB-70F0-F2647E258D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3971" y="1305379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7757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形 6">
            <a:extLst>
              <a:ext uri="{FF2B5EF4-FFF2-40B4-BE49-F238E27FC236}">
                <a16:creationId xmlns:a16="http://schemas.microsoft.com/office/drawing/2014/main" id="{EDFF0B75-1C73-D9C6-564C-29C69D77A2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9795" y="1359000"/>
            <a:ext cx="5520000" cy="4140000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3F1057FF-23A1-BB1C-E154-21C412303A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32205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22920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B88823ED-B987-803F-D3E6-FACB517A5B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3391" y="1428750"/>
            <a:ext cx="5334000" cy="40005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E2080839-4466-2E2E-BD6B-F63D7AE69EE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4609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60923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4DC873F-ADBC-67E3-B8E6-9861781EA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390243"/>
              </p:ext>
            </p:extLst>
          </p:nvPr>
        </p:nvGraphicFramePr>
        <p:xfrm>
          <a:off x="1825695" y="2152566"/>
          <a:ext cx="8199876" cy="3184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296">
                  <a:extLst>
                    <a:ext uri="{9D8B030D-6E8A-4147-A177-3AD203B41FA5}">
                      <a16:colId xmlns:a16="http://schemas.microsoft.com/office/drawing/2014/main" val="1981626860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1844880056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4006969825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936588624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1439611073"/>
                    </a:ext>
                  </a:extLst>
                </a:gridCol>
                <a:gridCol w="1313962">
                  <a:extLst>
                    <a:ext uri="{9D8B030D-6E8A-4147-A177-3AD203B41FA5}">
                      <a16:colId xmlns:a16="http://schemas.microsoft.com/office/drawing/2014/main" val="3960741095"/>
                    </a:ext>
                  </a:extLst>
                </a:gridCol>
              </a:tblGrid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H(m)\R(m)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800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2364539737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424933245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1758620224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442485960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28770102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06D3FC9-2FB4-C524-33B0-56DB5C8207EE}"/>
              </a:ext>
            </a:extLst>
          </p:cNvPr>
          <p:cNvSpPr txBox="1"/>
          <p:nvPr/>
        </p:nvSpPr>
        <p:spPr>
          <a:xfrm>
            <a:off x="708835" y="997239"/>
            <a:ext cx="1028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统计</a:t>
            </a:r>
            <a:r>
              <a:rPr lang="en-US" altLang="zh-CN" sz="2800" b="1" dirty="0"/>
              <a:t>19</a:t>
            </a:r>
            <a:r>
              <a:rPr lang="zh-CN" altLang="en-US" sz="2800" b="1" dirty="0"/>
              <a:t>基站中</a:t>
            </a:r>
            <a:r>
              <a:rPr lang="en-US" altLang="zh-CN" sz="2800" b="1" dirty="0"/>
              <a:t>UAV</a:t>
            </a:r>
            <a:r>
              <a:rPr lang="zh-CN" altLang="en-US" sz="2800" b="1" dirty="0"/>
              <a:t>在该飞行高度、飞行半径下是否有服务小区？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B2BC74-4B2B-A463-0BC4-A59CCBEF785B}"/>
              </a:ext>
            </a:extLst>
          </p:cNvPr>
          <p:cNvSpPr txBox="1"/>
          <p:nvPr/>
        </p:nvSpPr>
        <p:spPr>
          <a:xfrm>
            <a:off x="708836" y="474019"/>
            <a:ext cx="325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天线倾角为</a:t>
            </a:r>
            <a:r>
              <a:rPr lang="en-US" altLang="zh-CN" sz="2800" b="1" dirty="0"/>
              <a:t>12</a:t>
            </a:r>
            <a:r>
              <a:rPr lang="zh-CN" altLang="en-US" sz="2800" b="1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10436862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C651A8FA-7F0F-FDF0-80DE-73C17D5949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4151" y="1257964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7082A501-28E9-837C-7111-F21C35A9988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2123" y="1257964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4230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0CA3A23F-5E90-4DC7-3E45-68E0D459E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886" y="1038225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416247A4-14BD-C054-7F94-127E3126A9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99667" y="1038225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31563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EF0E8594-9BC2-2CBA-D3FE-8115BB41D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0858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7E50217-7A35-4C4A-5EF9-AB42A726A0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6756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271863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BA110E37-BEB1-0BA9-C468-B226EEA4DA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5417" y="1484793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BB46D49-F071-54EC-A279-157CDB67D6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5417" y="1484793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4886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6D5819C-2E48-3C62-599E-F72B14E4F03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66088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B5272DA-724A-AA19-0192-494CB8B170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258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910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EEA4D6AF-3E50-D898-8A4B-CD9035F1E7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AE5E727-A12C-61C5-F0EC-8899AA3923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413909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422374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EAB4FAB-42BF-3522-4AAB-0F16957134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1239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E80704F-9A5A-6CAB-469B-4269751C09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61937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238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C5DA23B5-88A6-86FB-4861-20F3DB6C87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067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EBF101F-0C73-7FF2-2D26-B84D875257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933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4657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C49D48B6-217D-1CA0-CDB1-78252F970B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CA843769-772B-ACCF-4BB8-5986B7C2771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94105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2381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DECAD797-0175-D299-313B-9F74C9AD82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40095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5C3F96B-A307-2E88-C7A3-A83A752AC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1556" y="1307583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53943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F170666-A866-23F9-4016-B79FCFAD96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35612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596382E-26A5-4A19-8340-D674C0A4D0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55612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43298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36E5150A-ED59-028E-61BF-A863FD4929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07258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9585DA1-50C9-6697-7393-074E5B29E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7258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8963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FC5E8DD7-E855-5082-988A-28200948ED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0737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F0155ABE-D9C2-8161-C82D-652078156F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2699" y="1286318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59568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F6F4DB0A-4FFA-9AC0-F1EE-FE83AD4E56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4271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372651A-E684-5A42-A7BC-C441DD2AAB6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1054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42043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72D317FE-F81A-3F89-023D-91F6DFCAE2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6496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AB39FCA-7497-6C0F-A6A7-645528F413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26496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15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4DC873F-ADBC-67E3-B8E6-9861781EA06F}"/>
              </a:ext>
            </a:extLst>
          </p:cNvPr>
          <p:cNvGraphicFramePr>
            <a:graphicFrameLocks noGrp="1"/>
          </p:cNvGraphicFramePr>
          <p:nvPr/>
        </p:nvGraphicFramePr>
        <p:xfrm>
          <a:off x="1825695" y="2152566"/>
          <a:ext cx="8199876" cy="3184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296">
                  <a:extLst>
                    <a:ext uri="{9D8B030D-6E8A-4147-A177-3AD203B41FA5}">
                      <a16:colId xmlns:a16="http://schemas.microsoft.com/office/drawing/2014/main" val="1981626860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1844880056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4006969825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936588624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1439611073"/>
                    </a:ext>
                  </a:extLst>
                </a:gridCol>
                <a:gridCol w="1313962">
                  <a:extLst>
                    <a:ext uri="{9D8B030D-6E8A-4147-A177-3AD203B41FA5}">
                      <a16:colId xmlns:a16="http://schemas.microsoft.com/office/drawing/2014/main" val="3960741095"/>
                    </a:ext>
                  </a:extLst>
                </a:gridCol>
              </a:tblGrid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H(m)\R(m)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800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2364539737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424933245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1758620224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442485960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28770102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06D3FC9-2FB4-C524-33B0-56DB5C8207EE}"/>
              </a:ext>
            </a:extLst>
          </p:cNvPr>
          <p:cNvSpPr txBox="1"/>
          <p:nvPr/>
        </p:nvSpPr>
        <p:spPr>
          <a:xfrm>
            <a:off x="708835" y="997239"/>
            <a:ext cx="1028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统计</a:t>
            </a:r>
            <a:r>
              <a:rPr lang="en-US" altLang="zh-CN" sz="2800" b="1" dirty="0"/>
              <a:t>19</a:t>
            </a:r>
            <a:r>
              <a:rPr lang="zh-CN" altLang="en-US" sz="2800" b="1" dirty="0"/>
              <a:t>基站中</a:t>
            </a:r>
            <a:r>
              <a:rPr lang="en-US" altLang="zh-CN" sz="2800" b="1" dirty="0"/>
              <a:t>UAV</a:t>
            </a:r>
            <a:r>
              <a:rPr lang="zh-CN" altLang="en-US" sz="2800" b="1" dirty="0"/>
              <a:t>在该飞行高度、飞行半径下是否有服务小区？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B2BC74-4B2B-A463-0BC4-A59CCBEF785B}"/>
              </a:ext>
            </a:extLst>
          </p:cNvPr>
          <p:cNvSpPr txBox="1"/>
          <p:nvPr/>
        </p:nvSpPr>
        <p:spPr>
          <a:xfrm>
            <a:off x="708836" y="474019"/>
            <a:ext cx="325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天线倾角为</a:t>
            </a:r>
            <a:r>
              <a:rPr lang="en-US" altLang="zh-CN" sz="2800" b="1" dirty="0"/>
              <a:t>18</a:t>
            </a:r>
            <a:r>
              <a:rPr lang="zh-CN" altLang="en-US" sz="2800" b="1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34407370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E08272F-6A9A-3309-E3F0-6CC361717A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146544" y="1641402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CFF714A8-CD59-97C7-2B37-706BB98E2F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44339" y="164140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0183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E796D983-A7FD-D01E-55E1-25E68DBA3E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5166" y="1428750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12A20166-42AD-F23E-82CE-D2AC35E0CA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916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53096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F0EFAC89-B6F2-E0FD-E457-ED9B022929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77763" y="1428750"/>
            <a:ext cx="5334000" cy="40005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DE4D226D-8347-6EF9-0C28-06778137B47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2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63823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454DCF6F-7EAF-C909-65D8-FE4B0FCE62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793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0A4A7F2-0070-952C-DF09-22CCA8E725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79856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3D80F5B0-F096-477F-34C5-25E3EEF0D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5680" y="1194834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8CF2676-5E6B-6A07-B809-BEB66B999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244453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98330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8ED09E5E-817B-CE80-E919-1E57093B3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1513811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E56BBCDD-2945-7C8C-0973-7CA586D72E0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72200" y="1513811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942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554A9EC5-CDA3-1690-5E3A-B12D7B3921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953" y="1492546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ADE5386A-A975-5D3F-32ED-231FF04D8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0611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22625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0E911D97-F8C0-3284-BD5A-35F51C4F4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3530" y="1364955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E8C79D2-6C3C-3DDA-B338-D2CD45CB38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3344" y="136495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49837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CF1F30AD-48C7-2A61-14E7-C4779DD90C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9978" y="1279895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2A1F49BA-8BB5-4E14-FC85-57A70DAA3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58023" y="1279895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4497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54DC873F-ADBC-67E3-B8E6-9861781EA0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5854038"/>
              </p:ext>
            </p:extLst>
          </p:nvPr>
        </p:nvGraphicFramePr>
        <p:xfrm>
          <a:off x="1825695" y="2152566"/>
          <a:ext cx="8199876" cy="3184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296">
                  <a:extLst>
                    <a:ext uri="{9D8B030D-6E8A-4147-A177-3AD203B41FA5}">
                      <a16:colId xmlns:a16="http://schemas.microsoft.com/office/drawing/2014/main" val="1981626860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1844880056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4006969825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936588624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1439611073"/>
                    </a:ext>
                  </a:extLst>
                </a:gridCol>
                <a:gridCol w="1313962">
                  <a:extLst>
                    <a:ext uri="{9D8B030D-6E8A-4147-A177-3AD203B41FA5}">
                      <a16:colId xmlns:a16="http://schemas.microsoft.com/office/drawing/2014/main" val="3960741095"/>
                    </a:ext>
                  </a:extLst>
                </a:gridCol>
              </a:tblGrid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H(m)\R(m)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800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2364539737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424933245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1758620224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442485960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287701027"/>
                  </a:ext>
                </a:extLst>
              </a:tr>
            </a:tbl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B06D3FC9-2FB4-C524-33B0-56DB5C8207EE}"/>
              </a:ext>
            </a:extLst>
          </p:cNvPr>
          <p:cNvSpPr txBox="1"/>
          <p:nvPr/>
        </p:nvSpPr>
        <p:spPr>
          <a:xfrm>
            <a:off x="708835" y="997239"/>
            <a:ext cx="1028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统计</a:t>
            </a:r>
            <a:r>
              <a:rPr lang="en-US" altLang="zh-CN" sz="2800" b="1" dirty="0"/>
              <a:t>19</a:t>
            </a:r>
            <a:r>
              <a:rPr lang="zh-CN" altLang="en-US" sz="2800" b="1" dirty="0"/>
              <a:t>基站中</a:t>
            </a:r>
            <a:r>
              <a:rPr lang="en-US" altLang="zh-CN" sz="2800" b="1" dirty="0"/>
              <a:t>UAV</a:t>
            </a:r>
            <a:r>
              <a:rPr lang="zh-CN" altLang="en-US" sz="2800" b="1" dirty="0"/>
              <a:t>在该飞行高度、飞行半径下是否有服务小区？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6B2BC74-4B2B-A463-0BC4-A59CCBEF785B}"/>
              </a:ext>
            </a:extLst>
          </p:cNvPr>
          <p:cNvSpPr txBox="1"/>
          <p:nvPr/>
        </p:nvSpPr>
        <p:spPr>
          <a:xfrm>
            <a:off x="708836" y="474019"/>
            <a:ext cx="69536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天线含有四波束时，覆盖垂直角度</a:t>
            </a:r>
            <a:r>
              <a:rPr lang="en-US" altLang="zh-CN" sz="2800" b="1" dirty="0"/>
              <a:t>24</a:t>
            </a:r>
            <a:r>
              <a:rPr lang="zh-CN" altLang="en-US" sz="2800" b="1" dirty="0"/>
              <a:t>度：</a:t>
            </a:r>
          </a:p>
        </p:txBody>
      </p:sp>
    </p:spTree>
    <p:extLst>
      <p:ext uri="{BB962C8B-B14F-4D97-AF65-F5344CB8AC3E}">
        <p14:creationId xmlns:p14="http://schemas.microsoft.com/office/powerpoint/2010/main" val="1421474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53C1E1B3-3727-DFAF-DC32-3D0CA4AFBE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86062" y="1179992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9A6E3E1-B05C-8DFE-8A97-F2EA08451B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938" y="1179992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52231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87AA0EB-273D-5C7B-FF36-1183E57CC9A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2014" y="1118054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E7349962-0321-ABA2-AD9B-A77639CB111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2014" y="1118054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85904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DC5067A-A512-B624-7551-74836A6C55C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0358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E05EAA89-F6F9-035D-88B9-1302EB78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66980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3C2D88DC-FA5B-E60F-0671-AA292363C1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65830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EAB177A7-2344-B736-0EB3-D375B0E8805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9323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2420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5FC64B47-CFA3-FA47-79CF-BEDF2DC924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28277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7627C90-0A26-1663-4EEB-87A707A13A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43723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1465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31FD3211-0718-D1E8-EB3E-FC02607504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4793" y="1094933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206C11A0-A5BB-6859-B7A9-6BA2A4015C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75798" y="1094933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44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AB69DDEB-EF53-8CE4-2CB6-DE714DC8D9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5295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51A5E87-766A-F963-A11F-FD0EDECB579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201258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44785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E1627D0F-2751-7E00-093A-B1629687E0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8281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D8EBCA10-65E6-BD2D-C6D7-4B74390826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08281" y="1413908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05096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DB9CD28-5462-45BB-D5EE-04DBEDDD20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55798" y="1690355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49D0D721-38CF-869A-F0FE-184D7022F9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690355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792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D5E47635-C8DC-D827-19F9-8AD51276DE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6509" y="1458237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891E91A1-1A23-8C3B-EBDB-98774CC98D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185491" y="1458237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59623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397B6D82-2D14-707C-239E-0641305D1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33007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24ABD4A2-F4F6-545C-A9B0-33283926DE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257964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158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B3879C8-8B08-267F-F94D-975004B1D7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1542164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3B465698-BE78-1C63-C3DE-2FDC136834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542164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2942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4CA3E252-9B76-6D67-AABC-238D8DEF72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74135" y="1428750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E7D6D07B-82C6-512D-7D29-44ED3F2C8F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3447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1957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7BD2D721-AD42-79AA-ED04-F18B72DDDB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59712" y="1428750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C34EEEBE-F61A-9315-32BC-F6BF9E7C14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2702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9173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B0E99D9F-6405-56CD-BEB8-EBF97FCD2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1428750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32B3478-B499-B2DC-B177-EE645D4683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526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9D1C4C00-40CA-DEEF-6D2C-F01036ECDF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7133" y="1359000"/>
            <a:ext cx="5520000" cy="41400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0183A9C4-A66F-DC68-0215-49A8E5F5C4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5109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608976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E0C7EADB-AFC3-7C2A-C430-9C63B7C506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2000" y="1329512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8F3B1B1-BF0B-4A9E-0B1C-BB93D5ECA7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0553" y="1329512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44592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274D89C-1044-4E69-60D7-389C683415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7186" y="1428750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ECDA6B6B-B918-0301-A49E-B507B85222E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65136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B1026C52-F4C2-D878-8A63-CA5BDFF80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1865" y="1251540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BB49403A-430C-7D9E-E058-06BC58AD23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5865" y="125154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014383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43BA5517-27C6-F22A-BBF2-40FD528F1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55159" y="1428750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C16AD136-4D2C-89E9-B406-8B1FF4F362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2326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657531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形 2">
            <a:extLst>
              <a:ext uri="{FF2B5EF4-FFF2-40B4-BE49-F238E27FC236}">
                <a16:creationId xmlns:a16="http://schemas.microsoft.com/office/drawing/2014/main" id="{6BEE08DF-26AC-99FB-5EB5-B5CF89D3A8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05540" y="1350778"/>
            <a:ext cx="5334000" cy="4000500"/>
          </a:xfrm>
          <a:prstGeom prst="rect">
            <a:avLst/>
          </a:prstGeom>
        </p:spPr>
      </p:pic>
      <p:pic>
        <p:nvPicPr>
          <p:cNvPr id="5" name="图形 4">
            <a:extLst>
              <a:ext uri="{FF2B5EF4-FFF2-40B4-BE49-F238E27FC236}">
                <a16:creationId xmlns:a16="http://schemas.microsoft.com/office/drawing/2014/main" id="{953001EE-1E7C-2165-6854-B28521826F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39540" y="1350778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14792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形 8">
            <a:extLst>
              <a:ext uri="{FF2B5EF4-FFF2-40B4-BE49-F238E27FC236}">
                <a16:creationId xmlns:a16="http://schemas.microsoft.com/office/drawing/2014/main" id="{DD4EB314-5714-8201-52F3-658C458F1F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78711" y="1428750"/>
            <a:ext cx="5334000" cy="4000500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0F30725F-B036-3420-0F99-51208B98AB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3474" y="1428750"/>
            <a:ext cx="5334000" cy="400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557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BD8466CE-68D0-C729-1749-A2A1E17D9E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D7679B16-2148-0E9E-FA4F-5ED7C3ABF2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0932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036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8A1DEDD-F4ED-90A9-FDA4-93B93366BC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93528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64BA97B-A669-B624-BA1A-46173B57BE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91816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4335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791</TotalTime>
  <Words>387</Words>
  <Application>Microsoft Office PowerPoint</Application>
  <PresentationFormat>宽屏</PresentationFormat>
  <Paragraphs>176</Paragraphs>
  <Slides>75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75</vt:i4>
      </vt:variant>
    </vt:vector>
  </HeadingPairs>
  <TitlesOfParts>
    <vt:vector size="80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臣 梁</dc:creator>
  <cp:lastModifiedBy>臣 梁</cp:lastModifiedBy>
  <cp:revision>91</cp:revision>
  <dcterms:created xsi:type="dcterms:W3CDTF">2024-07-02T02:06:56Z</dcterms:created>
  <dcterms:modified xsi:type="dcterms:W3CDTF">2024-07-10T15:11:46Z</dcterms:modified>
</cp:coreProperties>
</file>